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6" r:id="rId9"/>
    <p:sldId id="263" r:id="rId10"/>
    <p:sldId id="264" r:id="rId11"/>
    <p:sldId id="265" r:id="rId12"/>
    <p:sldId id="281" r:id="rId13"/>
    <p:sldId id="262" r:id="rId14"/>
    <p:sldId id="267" r:id="rId15"/>
    <p:sldId id="268" r:id="rId16"/>
    <p:sldId id="269" r:id="rId17"/>
    <p:sldId id="270" r:id="rId18"/>
    <p:sldId id="273" r:id="rId19"/>
    <p:sldId id="271" r:id="rId20"/>
    <p:sldId id="282" r:id="rId21"/>
    <p:sldId id="283" r:id="rId22"/>
    <p:sldId id="272" r:id="rId23"/>
    <p:sldId id="274" r:id="rId24"/>
    <p:sldId id="275" r:id="rId25"/>
    <p:sldId id="279" r:id="rId26"/>
    <p:sldId id="278" r:id="rId27"/>
    <p:sldId id="277" r:id="rId28"/>
    <p:sldId id="280" r:id="rId29"/>
    <p:sldId id="284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8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4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0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5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4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F2D17-1EB7-46BD-9E11-3EB3264E3961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4C3FE-E0DF-4851-806D-92F7A501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iki.radioreference.com/index.php/Reband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tl-sdr.com/receiving-weather-balloon-data-with-rtl-sdr/" TargetMode="External"/><Relationship Id="rId13" Type="http://schemas.openxmlformats.org/officeDocument/2006/relationships/hyperlink" Target="https://www.rtl-sdr.com/rtl-sdr-used-as-a-spectrum-analyzer/" TargetMode="External"/><Relationship Id="rId18" Type="http://schemas.openxmlformats.org/officeDocument/2006/relationships/hyperlink" Target="https://www.rtl-sdr.com/video-tutorial-hak5-decoding-rds-gnu-radio-gr-rds/" TargetMode="External"/><Relationship Id="rId26" Type="http://schemas.openxmlformats.org/officeDocument/2006/relationships/hyperlink" Target="https://www.rtl-sdr.com/triangulation-vhf-signal-rtlsdr-scanner/" TargetMode="External"/><Relationship Id="rId3" Type="http://schemas.openxmlformats.org/officeDocument/2006/relationships/hyperlink" Target="https://www.rtl-sdr.com/rtl-sdr-radio-scanner-tutorial-receiving-airplane-data-with-acars/" TargetMode="External"/><Relationship Id="rId21" Type="http://schemas.openxmlformats.org/officeDocument/2006/relationships/hyperlink" Target="https://www.rtl-sdr.com/rtl-sdr-as-a-cheap-panadapter/" TargetMode="External"/><Relationship Id="rId7" Type="http://schemas.openxmlformats.org/officeDocument/2006/relationships/hyperlink" Target="https://www.rtl-sdr.com/rtl-sdr-tutorial-pocsag-pager-decoding/" TargetMode="External"/><Relationship Id="rId12" Type="http://schemas.openxmlformats.org/officeDocument/2006/relationships/hyperlink" Target="https://www.rtl-sdr.com/sdr-touch-brings-rtl-sdr-to-android/" TargetMode="External"/><Relationship Id="rId17" Type="http://schemas.openxmlformats.org/officeDocument/2006/relationships/hyperlink" Target="https://www.rtl-sdr.com/meteor-reflection-observations-with-rtl-sdr/" TargetMode="External"/><Relationship Id="rId25" Type="http://schemas.openxmlformats.org/officeDocument/2006/relationships/hyperlink" Target="https://www.rtl-sdr.com/blind-reverse-engineering-wireless-protocol/" TargetMode="External"/><Relationship Id="rId2" Type="http://schemas.openxmlformats.org/officeDocument/2006/relationships/hyperlink" Target="https://www.rtl-sdr.com/adsb-aircraft-radar-with-rtl-sdr/" TargetMode="External"/><Relationship Id="rId16" Type="http://schemas.openxmlformats.org/officeDocument/2006/relationships/hyperlink" Target="https://www.rtl-sdr.com/rtl-sdr-for-budget-radio-astronomy/" TargetMode="External"/><Relationship Id="rId20" Type="http://schemas.openxmlformats.org/officeDocument/2006/relationships/hyperlink" Target="https://www.rtl-sdr.com/decoding-and-listening-to-hd-radio-nrsc-5-with-an-rtl-sdr/" TargetMode="External"/><Relationship Id="rId29" Type="http://schemas.openxmlformats.org/officeDocument/2006/relationships/hyperlink" Target="https://www.rtl-sdr.com/rtl-sdr-tutorial-decoding-inmarsat-std-c-egc-messag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tl-sdr.com/rtl-sdr-tutorial-cheap-ais-ship-tracking/" TargetMode="External"/><Relationship Id="rId11" Type="http://schemas.openxmlformats.org/officeDocument/2006/relationships/hyperlink" Target="https://www.rtl-sdr.com/rtl-sdr-tutorial-analyzing-gsm-with-airprobe-and-wireshark/" TargetMode="External"/><Relationship Id="rId24" Type="http://schemas.openxmlformats.org/officeDocument/2006/relationships/hyperlink" Target="https://www.rtl-sdr.com/making-cheap-noise-figure-indicator-rtl-sdr/" TargetMode="External"/><Relationship Id="rId5" Type="http://schemas.openxmlformats.org/officeDocument/2006/relationships/hyperlink" Target="https://www.rtl-sdr.com/rtl-sdr-radio-scanner-tutorial-decoding-digital-voice-p25-with-dsd/" TargetMode="External"/><Relationship Id="rId15" Type="http://schemas.openxmlformats.org/officeDocument/2006/relationships/hyperlink" Target="https://www.rtl-sdr.com/iss-packet-repeater-received-with-rtl-sdr/" TargetMode="External"/><Relationship Id="rId23" Type="http://schemas.openxmlformats.org/officeDocument/2006/relationships/hyperlink" Target="https://www.rtl-sdr.com/using-rtl-sdr-cheap-entropy-source/" TargetMode="External"/><Relationship Id="rId28" Type="http://schemas.openxmlformats.org/officeDocument/2006/relationships/hyperlink" Target="https://www.rtl-sdr.com/rtl-sdr-tutorial-measuring-filter-characteristics-and-antenna-vswr-with-an-rtl-sdr-and-noise-source/" TargetMode="External"/><Relationship Id="rId10" Type="http://schemas.openxmlformats.org/officeDocument/2006/relationships/hyperlink" Target="https://www.rtl-sdr.com/analogue-tv-with-rtl-sdr/" TargetMode="External"/><Relationship Id="rId19" Type="http://schemas.openxmlformats.org/officeDocument/2006/relationships/hyperlink" Target="https://www.rtl-sdr.com/sdr-j-decoding-dab-radio-in-software-using-rtl-sdr/" TargetMode="External"/><Relationship Id="rId4" Type="http://schemas.openxmlformats.org/officeDocument/2006/relationships/hyperlink" Target="https://www.rtl-sdr.com/using-unitrunker-with-sdrsharp/" TargetMode="External"/><Relationship Id="rId9" Type="http://schemas.openxmlformats.org/officeDocument/2006/relationships/hyperlink" Target="https://www.rtl-sdr.com/setting-up-an-aprs-igate-with-the-rtl-sdr/" TargetMode="External"/><Relationship Id="rId14" Type="http://schemas.openxmlformats.org/officeDocument/2006/relationships/hyperlink" Target="https://www.rtl-sdr.com/rtl-sdr-tutorial-receiving-noaa-weather-satellite-images/" TargetMode="External"/><Relationship Id="rId22" Type="http://schemas.openxmlformats.org/officeDocument/2006/relationships/hyperlink" Target="https://www.rtl-sdr.com/decoding-taxi-mobile-data-terminal-signals-with-rtl-sdr/" TargetMode="External"/><Relationship Id="rId27" Type="http://schemas.openxmlformats.org/officeDocument/2006/relationships/hyperlink" Target="https://www.rtl-sdr.com/measuring-power-line-noise-neighbourhood-rtl-sdr-driveby-system/" TargetMode="External"/><Relationship Id="rId30" Type="http://schemas.openxmlformats.org/officeDocument/2006/relationships/hyperlink" Target="https://www.rtl-sdr.com/listening-to-an-astronaut-transmitting-from-the-international-space-statio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rtl-sdr.com/about-rtl-sd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b-audio.com/Cable/" TargetMode="External"/><Relationship Id="rId2" Type="http://schemas.openxmlformats.org/officeDocument/2006/relationships/hyperlink" Target="https://www.dsdplus.com/download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ebsdr.org/" TargetMode="External"/><Relationship Id="rId5" Type="http://schemas.openxmlformats.org/officeDocument/2006/relationships/hyperlink" Target="https://rtl1090.com/" TargetMode="External"/><Relationship Id="rId4" Type="http://schemas.openxmlformats.org/officeDocument/2006/relationships/hyperlink" Target="https://airspy.com/download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tl-sdr.com/receiving-weather-balloon-data-with-rtl-sdr/" TargetMode="External"/><Relationship Id="rId13" Type="http://schemas.openxmlformats.org/officeDocument/2006/relationships/hyperlink" Target="https://www.rtl-sdr.com/rtl-sdr-used-as-a-spectrum-analyzer/" TargetMode="External"/><Relationship Id="rId18" Type="http://schemas.openxmlformats.org/officeDocument/2006/relationships/hyperlink" Target="https://www.rtl-sdr.com/video-tutorial-hak5-decoding-rds-gnu-radio-gr-rds/" TargetMode="External"/><Relationship Id="rId26" Type="http://schemas.openxmlformats.org/officeDocument/2006/relationships/hyperlink" Target="https://www.rtl-sdr.com/triangulation-vhf-signal-rtlsdr-scanner/" TargetMode="External"/><Relationship Id="rId3" Type="http://schemas.openxmlformats.org/officeDocument/2006/relationships/hyperlink" Target="https://www.rtl-sdr.com/rtl-sdr-radio-scanner-tutorial-receiving-airplane-data-with-acars/" TargetMode="External"/><Relationship Id="rId21" Type="http://schemas.openxmlformats.org/officeDocument/2006/relationships/hyperlink" Target="https://www.rtl-sdr.com/rtl-sdr-as-a-cheap-panadapter/" TargetMode="External"/><Relationship Id="rId7" Type="http://schemas.openxmlformats.org/officeDocument/2006/relationships/hyperlink" Target="https://www.rtl-sdr.com/rtl-sdr-tutorial-pocsag-pager-decoding/" TargetMode="External"/><Relationship Id="rId12" Type="http://schemas.openxmlformats.org/officeDocument/2006/relationships/hyperlink" Target="https://www.rtl-sdr.com/sdr-touch-brings-rtl-sdr-to-android/" TargetMode="External"/><Relationship Id="rId17" Type="http://schemas.openxmlformats.org/officeDocument/2006/relationships/hyperlink" Target="https://www.rtl-sdr.com/meteor-reflection-observations-with-rtl-sdr/" TargetMode="External"/><Relationship Id="rId25" Type="http://schemas.openxmlformats.org/officeDocument/2006/relationships/hyperlink" Target="https://www.rtl-sdr.com/blind-reverse-engineering-wireless-protocol/" TargetMode="External"/><Relationship Id="rId2" Type="http://schemas.openxmlformats.org/officeDocument/2006/relationships/hyperlink" Target="https://www.rtl-sdr.com/adsb-aircraft-radar-with-rtl-sdr/" TargetMode="External"/><Relationship Id="rId16" Type="http://schemas.openxmlformats.org/officeDocument/2006/relationships/hyperlink" Target="https://www.rtl-sdr.com/rtl-sdr-for-budget-radio-astronomy/" TargetMode="External"/><Relationship Id="rId20" Type="http://schemas.openxmlformats.org/officeDocument/2006/relationships/hyperlink" Target="https://www.rtl-sdr.com/decoding-and-listening-to-hd-radio-nrsc-5-with-an-rtl-sdr/" TargetMode="External"/><Relationship Id="rId29" Type="http://schemas.openxmlformats.org/officeDocument/2006/relationships/hyperlink" Target="https://www.rtl-sdr.com/rtl-sdr-tutorial-decoding-inmarsat-std-c-egc-messag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tl-sdr.com/rtl-sdr-tutorial-cheap-ais-ship-tracking/" TargetMode="External"/><Relationship Id="rId11" Type="http://schemas.openxmlformats.org/officeDocument/2006/relationships/hyperlink" Target="https://www.rtl-sdr.com/rtl-sdr-tutorial-analyzing-gsm-with-airprobe-and-wireshark/" TargetMode="External"/><Relationship Id="rId24" Type="http://schemas.openxmlformats.org/officeDocument/2006/relationships/hyperlink" Target="https://www.rtl-sdr.com/making-cheap-noise-figure-indicator-rtl-sdr/" TargetMode="External"/><Relationship Id="rId5" Type="http://schemas.openxmlformats.org/officeDocument/2006/relationships/hyperlink" Target="https://www.rtl-sdr.com/rtl-sdr-radio-scanner-tutorial-decoding-digital-voice-p25-with-dsd/" TargetMode="External"/><Relationship Id="rId15" Type="http://schemas.openxmlformats.org/officeDocument/2006/relationships/hyperlink" Target="https://www.rtl-sdr.com/iss-packet-repeater-received-with-rtl-sdr/" TargetMode="External"/><Relationship Id="rId23" Type="http://schemas.openxmlformats.org/officeDocument/2006/relationships/hyperlink" Target="https://www.rtl-sdr.com/using-rtl-sdr-cheap-entropy-source/" TargetMode="External"/><Relationship Id="rId28" Type="http://schemas.openxmlformats.org/officeDocument/2006/relationships/hyperlink" Target="https://www.rtl-sdr.com/rtl-sdr-tutorial-measuring-filter-characteristics-and-antenna-vswr-with-an-rtl-sdr-and-noise-source/" TargetMode="External"/><Relationship Id="rId10" Type="http://schemas.openxmlformats.org/officeDocument/2006/relationships/hyperlink" Target="https://www.rtl-sdr.com/analogue-tv-with-rtl-sdr/" TargetMode="External"/><Relationship Id="rId19" Type="http://schemas.openxmlformats.org/officeDocument/2006/relationships/hyperlink" Target="https://www.rtl-sdr.com/sdr-j-decoding-dab-radio-in-software-using-rtl-sdr/" TargetMode="External"/><Relationship Id="rId4" Type="http://schemas.openxmlformats.org/officeDocument/2006/relationships/hyperlink" Target="https://www.rtl-sdr.com/using-unitrunker-with-sdrsharp/" TargetMode="External"/><Relationship Id="rId9" Type="http://schemas.openxmlformats.org/officeDocument/2006/relationships/hyperlink" Target="https://www.rtl-sdr.com/setting-up-an-aprs-igate-with-the-rtl-sdr/" TargetMode="External"/><Relationship Id="rId14" Type="http://schemas.openxmlformats.org/officeDocument/2006/relationships/hyperlink" Target="https://www.rtl-sdr.com/rtl-sdr-tutorial-receiving-noaa-weather-satellite-images/" TargetMode="External"/><Relationship Id="rId22" Type="http://schemas.openxmlformats.org/officeDocument/2006/relationships/hyperlink" Target="https://www.rtl-sdr.com/decoding-taxi-mobile-data-terminal-signals-with-rtl-sdr/" TargetMode="External"/><Relationship Id="rId27" Type="http://schemas.openxmlformats.org/officeDocument/2006/relationships/hyperlink" Target="https://www.rtl-sdr.com/measuring-power-line-noise-neighbourhood-rtl-sdr-driveby-system/" TargetMode="External"/><Relationship Id="rId30" Type="http://schemas.openxmlformats.org/officeDocument/2006/relationships/hyperlink" Target="https://www.rtl-sdr.com/listening-to-an-astronaut-transmitting-from-the-international-space-statio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trunker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97429"/>
            <a:ext cx="9144000" cy="2387600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SDR?</a:t>
            </a:r>
            <a:endParaRPr lang="en-US" sz="1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93" y="3838575"/>
            <a:ext cx="5753100" cy="3019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66825"/>
            <a:ext cx="5838825" cy="559117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20130" y="263639"/>
            <a:ext cx="10515600" cy="1325563"/>
          </a:xfrm>
        </p:spPr>
        <p:txBody>
          <a:bodyPr/>
          <a:lstStyle/>
          <a:p>
            <a:r>
              <a:rPr lang="en-US" dirty="0" err="1" smtClean="0"/>
              <a:t>Unitrunker</a:t>
            </a:r>
            <a:r>
              <a:rPr lang="en-US" dirty="0" smtClean="0"/>
              <a:t> Settings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1760538" y="3287488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31583" y="2648861"/>
            <a:ext cx="1335314" cy="10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Un-mute to listen to traffic</a:t>
            </a:r>
          </a:p>
        </p:txBody>
      </p:sp>
    </p:spTree>
    <p:extLst>
      <p:ext uri="{BB962C8B-B14F-4D97-AF65-F5344CB8AC3E}">
        <p14:creationId xmlns:p14="http://schemas.microsoft.com/office/powerpoint/2010/main" val="4446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4786539"/>
            <a:ext cx="10515600" cy="1969861"/>
          </a:xfrm>
        </p:spPr>
        <p:txBody>
          <a:bodyPr/>
          <a:lstStyle/>
          <a:p>
            <a:r>
              <a:rPr lang="en-US" dirty="0" smtClean="0"/>
              <a:t>Red shows control channel in use.</a:t>
            </a:r>
          </a:p>
          <a:p>
            <a:pPr lvl="1"/>
            <a:r>
              <a:rPr lang="en-US" dirty="0" smtClean="0"/>
              <a:t>This channel, at least here, switches between the other Control channels throughout the day.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34" y="1805894"/>
            <a:ext cx="7229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743" y="190954"/>
            <a:ext cx="4655457" cy="1325563"/>
          </a:xfrm>
        </p:spPr>
        <p:txBody>
          <a:bodyPr/>
          <a:lstStyle/>
          <a:p>
            <a:r>
              <a:rPr lang="en-US" dirty="0" smtClean="0"/>
              <a:t>Rebranded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4786539"/>
            <a:ext cx="10515600" cy="1969861"/>
          </a:xfrm>
          <a:noFill/>
        </p:spPr>
        <p:txBody>
          <a:bodyPr/>
          <a:lstStyle/>
          <a:p>
            <a:r>
              <a:rPr lang="en-US" dirty="0" smtClean="0"/>
              <a:t>The system here uses the “Rebranded” configuration.</a:t>
            </a:r>
          </a:p>
          <a:p>
            <a:r>
              <a:rPr lang="en-US" dirty="0" smtClean="0"/>
              <a:t>Read more here:</a:t>
            </a:r>
          </a:p>
          <a:p>
            <a:pPr lvl="1"/>
            <a:r>
              <a:rPr lang="en-US" dirty="0" smtClean="0">
                <a:hlinkClick r:id="rId2"/>
              </a:rPr>
              <a:t>https://wiki.radioreference.com/index.php/Rebanding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75" y="1030514"/>
            <a:ext cx="4866552" cy="3514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3663" y="1645713"/>
            <a:ext cx="4162550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Select the Calculator Icon called Wizard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the Rebranded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Close the Wizard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370" y="1636486"/>
            <a:ext cx="6716485" cy="4351338"/>
          </a:xfrm>
        </p:spPr>
        <p:txBody>
          <a:bodyPr/>
          <a:lstStyle/>
          <a:p>
            <a:r>
              <a:rPr lang="en-US" dirty="0" smtClean="0"/>
              <a:t>Assign color to transmissions to differentiate between different services such as Law Enforcement, Emergency Medical Services, etc.</a:t>
            </a:r>
          </a:p>
          <a:p>
            <a:endParaRPr lang="en-US" dirty="0"/>
          </a:p>
          <a:p>
            <a:r>
              <a:rPr lang="en-US" dirty="0" smtClean="0"/>
              <a:t>Should be automatically applied after download, unfortunately I don’t have an account to test this feature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5" y="1531257"/>
            <a:ext cx="4095223" cy="482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628" y="190954"/>
            <a:ext cx="10515600" cy="1325563"/>
          </a:xfrm>
        </p:spPr>
        <p:txBody>
          <a:bodyPr/>
          <a:lstStyle/>
          <a:p>
            <a:r>
              <a:rPr lang="en-US" b="1" dirty="0" err="1" smtClean="0"/>
              <a:t>Unitrunker</a:t>
            </a:r>
            <a:r>
              <a:rPr lang="en-US" b="1" dirty="0" smtClean="0"/>
              <a:t> Demonstration Video</a:t>
            </a:r>
            <a:endParaRPr lang="en-US" b="1" dirty="0"/>
          </a:p>
        </p:txBody>
      </p:sp>
      <p:pic>
        <p:nvPicPr>
          <p:cNvPr id="5" name="Unitrunker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399721"/>
            <a:ext cx="8839201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372" y="103207"/>
            <a:ext cx="1861457" cy="1325563"/>
          </a:xfrm>
        </p:spPr>
        <p:txBody>
          <a:bodyPr/>
          <a:lstStyle/>
          <a:p>
            <a:r>
              <a:rPr lang="en-US" b="1" dirty="0" smtClean="0"/>
              <a:t>SDR#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56" y="1428770"/>
            <a:ext cx="9782629" cy="52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172" y="500062"/>
            <a:ext cx="1810657" cy="1325563"/>
          </a:xfrm>
        </p:spPr>
        <p:txBody>
          <a:bodyPr/>
          <a:lstStyle/>
          <a:p>
            <a:r>
              <a:rPr lang="en-US" b="1" dirty="0" smtClean="0"/>
              <a:t>SDR#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My </a:t>
            </a:r>
            <a:r>
              <a:rPr lang="en-US" dirty="0" err="1" smtClean="0"/>
              <a:t>goto</a:t>
            </a:r>
            <a:r>
              <a:rPr lang="en-US" dirty="0" smtClean="0"/>
              <a:t> SDR software</a:t>
            </a:r>
          </a:p>
          <a:p>
            <a:r>
              <a:rPr lang="en-US" dirty="0" smtClean="0"/>
              <a:t>Made by </a:t>
            </a:r>
            <a:r>
              <a:rPr lang="en-US" dirty="0" err="1" smtClean="0"/>
              <a:t>Airspy</a:t>
            </a:r>
            <a:endParaRPr lang="en-US" dirty="0" smtClean="0"/>
          </a:p>
          <a:p>
            <a:r>
              <a:rPr lang="en-US" dirty="0" smtClean="0"/>
              <a:t>Supports multiple formats such as Wideband FM, Narrowband FM, Upper, Lower, and Dual Sidebands, and Carrier Wave.</a:t>
            </a:r>
          </a:p>
          <a:p>
            <a:r>
              <a:rPr lang="en-US" dirty="0" smtClean="0"/>
              <a:t>Has a multitude of features to assist with audio filtering, decoding CTCSS (PL) and DCS codes</a:t>
            </a:r>
          </a:p>
          <a:p>
            <a:r>
              <a:rPr lang="en-US" dirty="0" smtClean="0"/>
              <a:t>Can use as a radio scanner with a frequency manager plugin</a:t>
            </a:r>
          </a:p>
          <a:p>
            <a:r>
              <a:rPr lang="en-US" dirty="0" smtClean="0"/>
              <a:t>Customizable waterfall similar to expensive ICOM, </a:t>
            </a:r>
            <a:r>
              <a:rPr lang="en-US" dirty="0" err="1" smtClean="0"/>
              <a:t>Yaesu</a:t>
            </a:r>
            <a:r>
              <a:rPr lang="en-US" dirty="0" smtClean="0"/>
              <a:t>, and Kenwood radios.</a:t>
            </a:r>
          </a:p>
          <a:p>
            <a:r>
              <a:rPr lang="en-US" dirty="0" smtClean="0"/>
              <a:t>Plugins for just about every thing you can imagine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885" y="182661"/>
            <a:ext cx="7148286" cy="1325563"/>
          </a:xfrm>
        </p:spPr>
        <p:txBody>
          <a:bodyPr/>
          <a:lstStyle/>
          <a:p>
            <a:r>
              <a:rPr lang="en-US" b="1" dirty="0" smtClean="0"/>
              <a:t>SDR# Demonstration Video</a:t>
            </a:r>
            <a:endParaRPr lang="en-US" b="1" dirty="0"/>
          </a:p>
        </p:txBody>
      </p:sp>
      <p:pic>
        <p:nvPicPr>
          <p:cNvPr id="4" name="W6VVR 17 Dec 19 Net Par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771" y="1508224"/>
            <a:ext cx="7892370" cy="4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709" y="227241"/>
            <a:ext cx="5950858" cy="1093560"/>
          </a:xfrm>
        </p:spPr>
        <p:txBody>
          <a:bodyPr>
            <a:normAutofit/>
          </a:bodyPr>
          <a:lstStyle/>
          <a:p>
            <a:r>
              <a:rPr lang="en-US" b="1" dirty="0" smtClean="0"/>
              <a:t>SDR# Quick GUI Overview</a:t>
            </a:r>
            <a:endParaRPr lang="en-US" b="1" dirty="0"/>
          </a:p>
        </p:txBody>
      </p:sp>
      <p:pic>
        <p:nvPicPr>
          <p:cNvPr id="1026" name="Picture 2" descr="https://www.rtl-sdr.com/wp-content/uploads/2018/05/sdrsharp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1384620"/>
            <a:ext cx="10037536" cy="523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286" y="481806"/>
            <a:ext cx="4205514" cy="1325563"/>
          </a:xfrm>
        </p:spPr>
        <p:txBody>
          <a:bodyPr/>
          <a:lstStyle/>
          <a:p>
            <a:r>
              <a:rPr lang="en-US" b="1" dirty="0" smtClean="0"/>
              <a:t>Decoding Digital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Audio source from SDR# or any app that can output audio to a device of your choosing</a:t>
            </a:r>
          </a:p>
          <a:p>
            <a:pPr lvl="1"/>
            <a:r>
              <a:rPr lang="en-US" dirty="0" err="1" smtClean="0"/>
              <a:t>VBCable</a:t>
            </a:r>
            <a:endParaRPr lang="en-US" dirty="0" smtClean="0"/>
          </a:p>
          <a:p>
            <a:pPr lvl="1"/>
            <a:r>
              <a:rPr lang="en-US" dirty="0" smtClean="0"/>
              <a:t>DSD Plus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572" y="3023735"/>
            <a:ext cx="6212682" cy="38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468" y="3055031"/>
            <a:ext cx="2368632" cy="32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>
              <a:alphaModFix amt="48000"/>
            </a:blip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Software Defined Radio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3">
              <a:alphaModFix amt="48000"/>
            </a:blip>
            <a:tile tx="0" ty="0" sx="100000" sy="100000" flip="none" algn="tl"/>
          </a:blipFill>
        </p:spPr>
        <p:txBody>
          <a:bodyPr/>
          <a:lstStyle/>
          <a:p>
            <a:r>
              <a:rPr lang="en-US" b="1" dirty="0" smtClean="0"/>
              <a:t>SDR is radio communications that are traditionally implemented in hardware such as mixers, filters, etc., but instead are now accomplished using software. </a:t>
            </a:r>
          </a:p>
          <a:p>
            <a:r>
              <a:rPr lang="en-US" b="1" dirty="0" smtClean="0"/>
              <a:t>Beginnings in he 70s and 80s with DARPA and what is now Raytheon.</a:t>
            </a:r>
          </a:p>
          <a:p>
            <a:r>
              <a:rPr lang="en-US" b="1" dirty="0" smtClean="0"/>
              <a:t>Really took off in the 90s with the USAF developing a system called </a:t>
            </a:r>
            <a:r>
              <a:rPr lang="en-US" b="1" dirty="0" err="1" smtClean="0"/>
              <a:t>SpeakEasy</a:t>
            </a:r>
            <a:r>
              <a:rPr lang="en-US" b="1" dirty="0" smtClean="0"/>
              <a:t> that had a goal of communicating from 2MHz to 2GHz covering 10 different radio protocols, encrypted and un-encrypted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80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286" y="481806"/>
            <a:ext cx="4205514" cy="1325563"/>
          </a:xfrm>
        </p:spPr>
        <p:txBody>
          <a:bodyPr/>
          <a:lstStyle/>
          <a:p>
            <a:r>
              <a:rPr lang="en-US" b="1" dirty="0" smtClean="0"/>
              <a:t>Decoding Digital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4" y="1825625"/>
            <a:ext cx="4365171" cy="3370489"/>
          </a:xfrm>
          <a:solidFill>
            <a:schemeClr val="accent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Install </a:t>
            </a:r>
            <a:r>
              <a:rPr lang="en-US" dirty="0" err="1" smtClean="0"/>
              <a:t>VBCable</a:t>
            </a:r>
            <a:endParaRPr lang="en-US" dirty="0"/>
          </a:p>
          <a:p>
            <a:r>
              <a:rPr lang="en-US" dirty="0" smtClean="0"/>
              <a:t>Change sampling Rate in </a:t>
            </a:r>
            <a:r>
              <a:rPr lang="en-US" dirty="0" err="1" smtClean="0"/>
              <a:t>VBCable</a:t>
            </a:r>
            <a:r>
              <a:rPr lang="en-US" dirty="0" smtClean="0"/>
              <a:t> Control panel to 48000Hz</a:t>
            </a:r>
          </a:p>
          <a:p>
            <a:r>
              <a:rPr lang="en-US" dirty="0" smtClean="0"/>
              <a:t>Restart PC</a:t>
            </a:r>
          </a:p>
          <a:p>
            <a:r>
              <a:rPr lang="en-US" dirty="0" smtClean="0"/>
              <a:t>Change Audio Recording to </a:t>
            </a:r>
          </a:p>
          <a:p>
            <a:pPr marL="0" indent="0">
              <a:buNone/>
            </a:pPr>
            <a:r>
              <a:rPr lang="en-US" dirty="0" smtClean="0"/>
              <a:t>   VB- Audio Virtual Cable</a:t>
            </a:r>
          </a:p>
          <a:p>
            <a:r>
              <a:rPr lang="en-US" dirty="0" smtClean="0"/>
              <a:t>Uncheck Listen to this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Device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98" y="1712686"/>
            <a:ext cx="3463722" cy="4389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21" y="1712686"/>
            <a:ext cx="3477079" cy="4376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80" y="4354285"/>
            <a:ext cx="4831749" cy="1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286" y="481806"/>
            <a:ext cx="4205514" cy="1325563"/>
          </a:xfrm>
        </p:spPr>
        <p:txBody>
          <a:bodyPr/>
          <a:lstStyle/>
          <a:p>
            <a:r>
              <a:rPr lang="en-US" b="1" dirty="0" smtClean="0"/>
              <a:t>Decoding Digital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44" y="1825625"/>
            <a:ext cx="4952999" cy="2847975"/>
          </a:xfrm>
          <a:solidFill>
            <a:schemeClr val="accent1"/>
          </a:solidFill>
        </p:spPr>
        <p:txBody>
          <a:bodyPr>
            <a:normAutofit fontScale="55000" lnSpcReduction="20000"/>
          </a:bodyPr>
          <a:lstStyle/>
          <a:p>
            <a:r>
              <a:rPr lang="en-US" sz="3800" dirty="0" smtClean="0"/>
              <a:t>Open and Extract both DSD Plus v1.01 and DLL files into the same folder</a:t>
            </a:r>
          </a:p>
          <a:p>
            <a:r>
              <a:rPr lang="en-US" sz="3800" dirty="0" smtClean="0"/>
              <a:t>Run DSDPlus.exe</a:t>
            </a:r>
          </a:p>
          <a:p>
            <a:r>
              <a:rPr lang="en-US" sz="3800" dirty="0" smtClean="0"/>
              <a:t>Run SDR# or equivalent and tune to DMR Frequency</a:t>
            </a:r>
          </a:p>
          <a:p>
            <a:pPr lvl="1"/>
            <a:r>
              <a:rPr lang="en-US" sz="3800" dirty="0" smtClean="0"/>
              <a:t>Turn off squelch and all audio filters</a:t>
            </a:r>
          </a:p>
          <a:p>
            <a:pPr lvl="1"/>
            <a:r>
              <a:rPr lang="en-US" sz="3800" dirty="0" smtClean="0"/>
              <a:t>Under Audio, select Output as the VB Cable Input</a:t>
            </a: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969" b="49826"/>
          <a:stretch/>
        </p:blipFill>
        <p:spPr>
          <a:xfrm>
            <a:off x="5617165" y="1807369"/>
            <a:ext cx="3939912" cy="2963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077" y="992755"/>
            <a:ext cx="2069582" cy="57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400" y="232230"/>
            <a:ext cx="4321629" cy="1153886"/>
          </a:xfrm>
        </p:spPr>
        <p:txBody>
          <a:bodyPr/>
          <a:lstStyle/>
          <a:p>
            <a:r>
              <a:rPr lang="en-US" b="1" dirty="0" smtClean="0"/>
              <a:t>DSD Plus in Action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896"/>
            <a:ext cx="12192000" cy="55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9830"/>
            <a:ext cx="6491514" cy="115388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DSD Decoding Demonstration</a:t>
            </a:r>
            <a:endParaRPr lang="en-US" b="1" dirty="0"/>
          </a:p>
        </p:txBody>
      </p:sp>
      <p:pic>
        <p:nvPicPr>
          <p:cNvPr id="3" name="DMR Mrs. Cla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414" y="102688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Aircraft with RTL1090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What it does</a:t>
            </a:r>
          </a:p>
          <a:p>
            <a:pPr lvl="1"/>
            <a:r>
              <a:rPr lang="en-US" dirty="0" smtClean="0"/>
              <a:t>Shows basic aircraft information</a:t>
            </a:r>
          </a:p>
          <a:p>
            <a:pPr lvl="2"/>
            <a:r>
              <a:rPr lang="en-US" dirty="0" smtClean="0"/>
              <a:t>Tail Number </a:t>
            </a:r>
          </a:p>
          <a:p>
            <a:pPr lvl="2"/>
            <a:r>
              <a:rPr lang="en-US" dirty="0" smtClean="0"/>
              <a:t>Call sign </a:t>
            </a:r>
          </a:p>
          <a:p>
            <a:pPr lvl="2"/>
            <a:r>
              <a:rPr lang="en-US" dirty="0" smtClean="0"/>
              <a:t>Altitude </a:t>
            </a:r>
          </a:p>
          <a:p>
            <a:pPr lvl="2"/>
            <a:r>
              <a:rPr lang="en-US" dirty="0" smtClean="0"/>
              <a:t>Speed</a:t>
            </a:r>
          </a:p>
          <a:p>
            <a:pPr lvl="2"/>
            <a:r>
              <a:rPr lang="en-US" dirty="0" smtClean="0"/>
              <a:t>Current Location</a:t>
            </a:r>
          </a:p>
          <a:p>
            <a:pPr lvl="2"/>
            <a:r>
              <a:rPr lang="en-US" dirty="0" smtClean="0"/>
              <a:t>Bearing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Uses ADS-B data from aircraft</a:t>
            </a:r>
          </a:p>
          <a:p>
            <a:pPr lvl="2"/>
            <a:r>
              <a:rPr lang="en-US" dirty="0" smtClean="0"/>
              <a:t>Automatic Dependent Surveillance - Broadcast</a:t>
            </a:r>
            <a:endParaRPr lang="en-US" dirty="0"/>
          </a:p>
          <a:p>
            <a:pPr lvl="1"/>
            <a:r>
              <a:rPr lang="en-US" dirty="0" smtClean="0"/>
              <a:t>Author 90% certain it is:</a:t>
            </a:r>
          </a:p>
          <a:p>
            <a:pPr marL="457200" lvl="1" indent="0">
              <a:buNone/>
            </a:pPr>
            <a:r>
              <a:rPr lang="en-US" dirty="0" smtClean="0"/>
              <a:t>   Günter </a:t>
            </a:r>
            <a:r>
              <a:rPr lang="en-US" dirty="0" err="1" smtClean="0"/>
              <a:t>Köllner</a:t>
            </a:r>
            <a:r>
              <a:rPr lang="en-US" dirty="0" smtClean="0"/>
              <a:t>  DL4MEA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45" t="22476" r="61488" b="20953"/>
          <a:stretch/>
        </p:blipFill>
        <p:spPr>
          <a:xfrm>
            <a:off x="7155543" y="1329719"/>
            <a:ext cx="4281714" cy="5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SDR App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143" y="635000"/>
            <a:ext cx="7090228" cy="260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57" y="4138161"/>
            <a:ext cx="10352314" cy="2255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637397"/>
            <a:ext cx="4746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Online hosted SDR with multiple bands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Servers located worldwide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6772" y="706210"/>
            <a:ext cx="5685971" cy="1325563"/>
          </a:xfrm>
        </p:spPr>
        <p:txBody>
          <a:bodyPr/>
          <a:lstStyle/>
          <a:p>
            <a:r>
              <a:rPr lang="en-US" b="1" dirty="0" err="1" smtClean="0"/>
              <a:t>WebSDR</a:t>
            </a:r>
            <a:r>
              <a:rPr lang="en-US" b="1" dirty="0" smtClean="0"/>
              <a:t> Demonstration</a:t>
            </a:r>
            <a:endParaRPr lang="en-US" b="1" dirty="0"/>
          </a:p>
        </p:txBody>
      </p:sp>
      <p:pic>
        <p:nvPicPr>
          <p:cNvPr id="7" name="Web SDR Demo with N6VLF and N6T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32" b="-1032"/>
          <a:stretch/>
        </p:blipFill>
        <p:spPr>
          <a:xfrm>
            <a:off x="2172935" y="1828800"/>
            <a:ext cx="803786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114" y="336211"/>
            <a:ext cx="5003800" cy="1325563"/>
          </a:xfrm>
        </p:spPr>
        <p:txBody>
          <a:bodyPr/>
          <a:lstStyle/>
          <a:p>
            <a:r>
              <a:rPr lang="en-US" dirty="0" smtClean="0"/>
              <a:t>Android Pocket </a:t>
            </a:r>
            <a:r>
              <a:rPr lang="en-US" dirty="0" err="1" smtClean="0"/>
              <a:t>RxTx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399" y="1661774"/>
            <a:ext cx="57766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WebSDR</a:t>
            </a:r>
            <a:r>
              <a:rPr lang="en-US" sz="2800" dirty="0" smtClean="0"/>
              <a:t> for your 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Uses same servers as WebSDR.org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Multiband receiver in your pocket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Needs the Internet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Can control networked transceivers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086" y="1661774"/>
            <a:ext cx="6169101" cy="34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142" y="437811"/>
            <a:ext cx="8265887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Android Pocket </a:t>
            </a:r>
            <a:r>
              <a:rPr lang="en-US" b="1" dirty="0" err="1" smtClean="0"/>
              <a:t>RxTx</a:t>
            </a:r>
            <a:r>
              <a:rPr lang="en-US" b="1" dirty="0" smtClean="0"/>
              <a:t> Demonstration</a:t>
            </a:r>
            <a:endParaRPr lang="en-US" b="1" dirty="0"/>
          </a:p>
        </p:txBody>
      </p:sp>
      <p:pic>
        <p:nvPicPr>
          <p:cNvPr id="3" name="Android WebSDR pRxTx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146" y="1763374"/>
            <a:ext cx="7611936" cy="42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086" y="147410"/>
            <a:ext cx="10515600" cy="1325563"/>
          </a:xfrm>
        </p:spPr>
        <p:txBody>
          <a:bodyPr/>
          <a:lstStyle/>
          <a:p>
            <a:r>
              <a:rPr lang="en-US" b="1" dirty="0" smtClean="0"/>
              <a:t>What can I do with my $20 SDR stick?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371600"/>
            <a:ext cx="11908971" cy="5261429"/>
          </a:xfrm>
          <a:solidFill>
            <a:schemeClr val="accent6">
              <a:lumMod val="40000"/>
              <a:lumOff val="60000"/>
            </a:schemeClr>
          </a:solidFill>
        </p:spPr>
        <p:txBody>
          <a:bodyPr numCol="3">
            <a:normAutofit fontScale="55000" lnSpcReduction="20000"/>
          </a:bodyPr>
          <a:lstStyle/>
          <a:p>
            <a:pPr fontAlgn="base"/>
            <a:r>
              <a:rPr lang="en-US" dirty="0"/>
              <a:t>Use as a police radio scanner.</a:t>
            </a:r>
          </a:p>
          <a:p>
            <a:pPr fontAlgn="base"/>
            <a:r>
              <a:rPr lang="en-US" dirty="0"/>
              <a:t>Listening to EMS/Ambulance/Fire communications.</a:t>
            </a:r>
          </a:p>
          <a:p>
            <a:pPr fontAlgn="base"/>
            <a:r>
              <a:rPr lang="en-US" dirty="0"/>
              <a:t>Listening to aircraft traffic control conversations.</a:t>
            </a:r>
          </a:p>
          <a:p>
            <a:pPr fontAlgn="base"/>
            <a:r>
              <a:rPr lang="en-US" dirty="0"/>
              <a:t>Tracking aircraft positions like a radar with </a:t>
            </a:r>
            <a:r>
              <a:rPr lang="en-US" u="sng" dirty="0">
                <a:hlinkClick r:id="rId2" tooltip="ADS-B Aircraft RADAR with RTL-SDR"/>
              </a:rPr>
              <a:t>ADSB decoding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Decoding aircraft </a:t>
            </a:r>
            <a:r>
              <a:rPr lang="en-US" u="sng" dirty="0">
                <a:hlinkClick r:id="rId3" tooltip="RTL-SDR Tutorial: Receiving Airplane Data with ACARS"/>
              </a:rPr>
              <a:t>ACARS short messages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Scanning </a:t>
            </a:r>
            <a:r>
              <a:rPr lang="en-US" u="sng" dirty="0" err="1">
                <a:hlinkClick r:id="rId4" tooltip="Using Unitrunker with SDRSharp"/>
              </a:rPr>
              <a:t>trunking</a:t>
            </a:r>
            <a:r>
              <a:rPr lang="en-US" u="sng" dirty="0">
                <a:hlinkClick r:id="rId4" tooltip="Using Unitrunker with SDRSharp"/>
              </a:rPr>
              <a:t> radio</a:t>
            </a:r>
            <a:r>
              <a:rPr lang="en-US" dirty="0"/>
              <a:t> conversations.</a:t>
            </a:r>
          </a:p>
          <a:p>
            <a:pPr fontAlgn="base"/>
            <a:r>
              <a:rPr lang="en-US" dirty="0"/>
              <a:t>Decoding unencrypted </a:t>
            </a:r>
            <a:r>
              <a:rPr lang="en-US" u="sng" dirty="0">
                <a:hlinkClick r:id="rId5" tooltip="RTL-SDR DSD Tutorial: Decoding Digital Voice (P25)"/>
              </a:rPr>
              <a:t>digital voice</a:t>
            </a:r>
            <a:r>
              <a:rPr lang="en-US" dirty="0"/>
              <a:t> transmissions such as P25/DMR/D-STAR.</a:t>
            </a:r>
          </a:p>
          <a:p>
            <a:pPr fontAlgn="base"/>
            <a:r>
              <a:rPr lang="en-US" dirty="0"/>
              <a:t>Tracking maritime boat positions like a radar with </a:t>
            </a:r>
            <a:r>
              <a:rPr lang="en-US" u="sng" dirty="0">
                <a:hlinkClick r:id="rId6" tooltip="RTL-SDR Tutorial: Cheap AIS Ship Tracking"/>
              </a:rPr>
              <a:t>AIS decoding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Decoding </a:t>
            </a:r>
            <a:r>
              <a:rPr lang="en-US" u="sng" dirty="0">
                <a:hlinkClick r:id="rId7" tooltip="RTL-SDR Tutorial: POCSAG Pager Decoding"/>
              </a:rPr>
              <a:t>POCSAG/FLEX pager traffic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Scanning for cordless phones and baby monitors.</a:t>
            </a:r>
          </a:p>
          <a:p>
            <a:pPr fontAlgn="base"/>
            <a:r>
              <a:rPr lang="en-US" dirty="0"/>
              <a:t>Tracking and receiving </a:t>
            </a:r>
            <a:r>
              <a:rPr lang="en-US" u="sng" dirty="0">
                <a:hlinkClick r:id="rId8" tooltip="RTL-SDR Tutorial: Receiving Weather Balloon (Radiosonde) Data with RTL-SDR"/>
              </a:rPr>
              <a:t>meteorological agency launched weather balloon data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Tracking your own self launched high altitude balloon for payload recovery.</a:t>
            </a:r>
          </a:p>
          <a:p>
            <a:pPr fontAlgn="base"/>
            <a:r>
              <a:rPr lang="en-US" dirty="0"/>
              <a:t>Receiving wireless temperature sensors and wireless power meter sensors.</a:t>
            </a:r>
          </a:p>
          <a:p>
            <a:pPr fontAlgn="base"/>
            <a:r>
              <a:rPr lang="en-US" dirty="0"/>
              <a:t>Listening to VHF amateur radio.</a:t>
            </a:r>
          </a:p>
          <a:p>
            <a:pPr fontAlgn="base"/>
            <a:r>
              <a:rPr lang="en-US" dirty="0"/>
              <a:t>Decoding ham radio </a:t>
            </a:r>
            <a:r>
              <a:rPr lang="en-US" u="sng" dirty="0">
                <a:hlinkClick r:id="rId9"/>
              </a:rPr>
              <a:t>APRS packets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Watching </a:t>
            </a:r>
            <a:r>
              <a:rPr lang="en-US" u="sng" dirty="0">
                <a:hlinkClick r:id="rId10" tooltip="Analogue TV with RTL-SDR"/>
              </a:rPr>
              <a:t>analogue broadcast TV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1" tooltip="RTL-SDR Tutorial: Analyzing GSM with Airprobe and Wireshark"/>
              </a:rPr>
              <a:t>Sniffing GSM</a:t>
            </a:r>
            <a:r>
              <a:rPr lang="en-US" dirty="0"/>
              <a:t> signals.</a:t>
            </a:r>
          </a:p>
          <a:p>
            <a:pPr fontAlgn="base"/>
            <a:r>
              <a:rPr lang="en-US" u="sng" dirty="0">
                <a:hlinkClick r:id="rId12" tooltip="SDR Touch brings RTL-SDR to Android"/>
              </a:rPr>
              <a:t>Using </a:t>
            </a:r>
            <a:r>
              <a:rPr lang="en-US" u="sng" dirty="0" err="1">
                <a:hlinkClick r:id="rId12" tooltip="SDR Touch brings RTL-SDR to Android"/>
              </a:rPr>
              <a:t>rtl-sdr</a:t>
            </a:r>
            <a:r>
              <a:rPr lang="en-US" u="sng" dirty="0">
                <a:hlinkClick r:id="rId12" tooltip="SDR Touch brings RTL-SDR to Android"/>
              </a:rPr>
              <a:t> on your Android device</a:t>
            </a:r>
            <a:r>
              <a:rPr lang="en-US" dirty="0"/>
              <a:t> as a portable radio scanner.</a:t>
            </a:r>
          </a:p>
          <a:p>
            <a:pPr fontAlgn="base"/>
            <a:r>
              <a:rPr lang="en-US" dirty="0"/>
              <a:t>Receiving GPS signals and decoding them.</a:t>
            </a:r>
          </a:p>
          <a:p>
            <a:pPr fontAlgn="base"/>
            <a:r>
              <a:rPr lang="en-US" dirty="0"/>
              <a:t>Using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13" tooltip="RTL-SDR used as a Cheap Real Time Spectrum Analyzer"/>
              </a:rPr>
              <a:t>spectrum analyzer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4" tooltip="RTL-SDR Tutorial: Receiving NOAA Weather Satellite Images"/>
              </a:rPr>
              <a:t>Receiving NOAA weather satellite images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satellites and </a:t>
            </a:r>
            <a:r>
              <a:rPr lang="en-US" u="sng" dirty="0">
                <a:hlinkClick r:id="rId15" tooltip="ISS Packet Repeater Received with RTL-SDR"/>
              </a:rPr>
              <a:t>the ISS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6" tooltip="RTL-SDR for Budget Radio Astronomy"/>
              </a:rPr>
              <a:t>Radio astronomy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Monitoring </a:t>
            </a:r>
            <a:r>
              <a:rPr lang="en-US" u="sng" dirty="0">
                <a:hlinkClick r:id="rId17" tooltip="Meteor Reflection Observations with RTL-SDR"/>
              </a:rPr>
              <a:t>meteor scatter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FM radio, and </a:t>
            </a:r>
            <a:r>
              <a:rPr lang="en-US" u="sng" dirty="0">
                <a:hlinkClick r:id="rId18"/>
              </a:rPr>
              <a:t>decoding RDS information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 </a:t>
            </a:r>
            <a:r>
              <a:rPr lang="en-US" u="sng" dirty="0">
                <a:hlinkClick r:id="rId19" tooltip="SDR-J Decoding DAB Radio in Software using RTL-SDR"/>
              </a:rPr>
              <a:t>DAB broadcast radio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and </a:t>
            </a:r>
            <a:r>
              <a:rPr lang="en-US" u="sng" dirty="0">
                <a:hlinkClick r:id="rId20"/>
              </a:rPr>
              <a:t>decoding HD-Radio</a:t>
            </a:r>
            <a:r>
              <a:rPr lang="en-US" dirty="0"/>
              <a:t> (NRSC5).</a:t>
            </a:r>
          </a:p>
          <a:p>
            <a:pPr fontAlgn="base"/>
            <a:r>
              <a:rPr lang="en-US" dirty="0"/>
              <a:t>Use </a:t>
            </a:r>
            <a:r>
              <a:rPr lang="en-US" u="sng" dirty="0" err="1">
                <a:hlinkClick r:id="rId21" tooltip="RTL-SDR as a Cheap Panadapter"/>
              </a:rPr>
              <a:t>rtl-sdr</a:t>
            </a:r>
            <a:r>
              <a:rPr lang="en-US" u="sng" dirty="0">
                <a:hlinkClick r:id="rId21" tooltip="RTL-SDR as a Cheap Panadapter"/>
              </a:rPr>
              <a:t> as a </a:t>
            </a:r>
            <a:r>
              <a:rPr lang="en-US" u="sng" dirty="0" err="1">
                <a:hlinkClick r:id="rId21" tooltip="RTL-SDR as a Cheap Panadapter"/>
              </a:rPr>
              <a:t>panadapter</a:t>
            </a:r>
            <a:r>
              <a:rPr lang="en-US" dirty="0"/>
              <a:t> for your traditional hardware radio.</a:t>
            </a:r>
          </a:p>
          <a:p>
            <a:pPr fontAlgn="base"/>
            <a:r>
              <a:rPr lang="en-US" u="sng" dirty="0">
                <a:hlinkClick r:id="rId22" tooltip="Decoding Taxi Mobile Data Terminal Signals with RTL-SDR"/>
              </a:rPr>
              <a:t>Decoding taxi mobile data terminal</a:t>
            </a:r>
            <a:r>
              <a:rPr lang="en-US" dirty="0"/>
              <a:t> signals.</a:t>
            </a:r>
          </a:p>
          <a:p>
            <a:pPr fontAlgn="base"/>
            <a:r>
              <a:rPr lang="en-US" dirty="0"/>
              <a:t>Use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23"/>
              </a:rPr>
              <a:t>high quality entropy source for random number generation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Use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24"/>
              </a:rPr>
              <a:t>noise figure indicator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Reverse engineering </a:t>
            </a:r>
            <a:r>
              <a:rPr lang="en-US" u="sng" dirty="0">
                <a:hlinkClick r:id="rId25"/>
              </a:rPr>
              <a:t>unknown protocols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Triangulating the </a:t>
            </a:r>
            <a:r>
              <a:rPr lang="en-US" u="sng" dirty="0">
                <a:hlinkClick r:id="rId26"/>
              </a:rPr>
              <a:t>source of a signal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7"/>
              </a:rPr>
              <a:t>Searching for RF noise sources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8" tooltip="RTL-SDR Tutorial: Measuring filter characteristics and antenna VSWR with an RTL-SDR and noise source"/>
              </a:rPr>
              <a:t>Characterizing RF filters and measuring antenna SWR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9"/>
              </a:rPr>
              <a:t>Decoding Inmarsat STD-C</a:t>
            </a:r>
            <a:r>
              <a:rPr lang="en-US" dirty="0"/>
              <a:t> EGC geosynchronous satellites.</a:t>
            </a:r>
          </a:p>
          <a:p>
            <a:pPr fontAlgn="base"/>
            <a:r>
              <a:rPr lang="en-US" u="sng" dirty="0">
                <a:hlinkClick r:id="rId30"/>
              </a:rPr>
              <a:t>Listening to the ISS</a:t>
            </a:r>
            <a:r>
              <a:rPr lang="en-US" dirty="0"/>
              <a:t> (International Space Station).</a:t>
            </a:r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 smtClean="0">
                <a:solidFill>
                  <a:srgbClr val="FF0000"/>
                </a:solidFill>
              </a:rPr>
              <a:t>Not all of these are legal in every country</a:t>
            </a:r>
          </a:p>
          <a:p>
            <a:pPr fontAlgn="base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05859" y="4411511"/>
            <a:ext cx="32179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WOW</a:t>
            </a:r>
          </a:p>
        </p:txBody>
      </p:sp>
    </p:spTree>
    <p:extLst>
      <p:ext uri="{BB962C8B-B14F-4D97-AF65-F5344CB8AC3E}">
        <p14:creationId xmlns:p14="http://schemas.microsoft.com/office/powerpoint/2010/main" val="7641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all of the USB dongles?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68" y="1436689"/>
            <a:ext cx="5010150" cy="250507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66521" y="1600654"/>
            <a:ext cx="6424839" cy="43513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origins of RTL-SDR stem from mass produced DVB-T TV tuner dongles that were based on the RTL2832U chipset. With the combined efforts of Antti </a:t>
            </a:r>
            <a:r>
              <a:rPr lang="en-US" dirty="0" err="1"/>
              <a:t>Palosaari</a:t>
            </a:r>
            <a:r>
              <a:rPr lang="en-US" dirty="0"/>
              <a:t>, Eric Fry and </a:t>
            </a:r>
            <a:r>
              <a:rPr lang="en-US" dirty="0" err="1" smtClean="0"/>
              <a:t>Osmocom</a:t>
            </a:r>
            <a:r>
              <a:rPr lang="en-US" dirty="0" smtClean="0"/>
              <a:t> (in </a:t>
            </a:r>
            <a:r>
              <a:rPr lang="en-US" dirty="0"/>
              <a:t>particular Steve </a:t>
            </a:r>
            <a:r>
              <a:rPr lang="en-US" dirty="0" err="1"/>
              <a:t>Markgraf</a:t>
            </a:r>
            <a:r>
              <a:rPr lang="en-US" dirty="0"/>
              <a:t>) it was found that the raw I/Q data on the RTL2832U chipset could be accessed directly, which allowed the DVB-T TV tuner to be converted into a wideband software defined radio via a custom software driver developed by Steve </a:t>
            </a:r>
            <a:r>
              <a:rPr lang="en-US" dirty="0" err="1"/>
              <a:t>Markgraf</a:t>
            </a:r>
            <a:r>
              <a:rPr lang="en-US" dirty="0"/>
              <a:t>.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67" b="73200" l="5467" r="92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88" y="3040742"/>
            <a:ext cx="2355397" cy="2355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67" b="63167" l="2417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49" y="3418113"/>
            <a:ext cx="2680157" cy="268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1744" y="6113919"/>
            <a:ext cx="50343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7"/>
              </a:rPr>
              <a:t>https://www.rtl-sdr.com/about-rtl-sdr/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16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Links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DSD Plus  </a:t>
            </a:r>
            <a:r>
              <a:rPr lang="en-US" dirty="0" smtClean="0">
                <a:hlinkClick r:id="rId2"/>
              </a:rPr>
              <a:t>https://www.dsdplus.com/download-2/</a:t>
            </a:r>
            <a:endParaRPr lang="en-US" dirty="0" smtClean="0"/>
          </a:p>
          <a:p>
            <a:r>
              <a:rPr lang="en-US" dirty="0" smtClean="0"/>
              <a:t>VBCABLE </a:t>
            </a:r>
            <a:r>
              <a:rPr lang="en-US" dirty="0" smtClean="0">
                <a:hlinkClick r:id="rId3"/>
              </a:rPr>
              <a:t>https://www.vb-audio.com/Cable/</a:t>
            </a:r>
            <a:endParaRPr lang="en-US" dirty="0" smtClean="0"/>
          </a:p>
          <a:p>
            <a:r>
              <a:rPr lang="en-US" dirty="0" smtClean="0"/>
              <a:t>SDR#  </a:t>
            </a:r>
            <a:r>
              <a:rPr lang="en-US" dirty="0" smtClean="0">
                <a:hlinkClick r:id="rId4"/>
              </a:rPr>
              <a:t>https://airspy.com/download/</a:t>
            </a:r>
            <a:endParaRPr lang="en-US" dirty="0" smtClean="0"/>
          </a:p>
          <a:p>
            <a:r>
              <a:rPr lang="en-US" dirty="0" smtClean="0"/>
              <a:t>RTL1090 </a:t>
            </a:r>
            <a:r>
              <a:rPr lang="en-US" dirty="0" smtClean="0">
                <a:hlinkClick r:id="rId5"/>
              </a:rPr>
              <a:t>https://rtl1090.com/</a:t>
            </a:r>
            <a:endParaRPr lang="en-US" dirty="0" smtClean="0"/>
          </a:p>
          <a:p>
            <a:r>
              <a:rPr lang="en-US" dirty="0" err="1" smtClean="0"/>
              <a:t>WebSDR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http://www.websdr.org/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940" y="328839"/>
            <a:ext cx="4045857" cy="1325563"/>
          </a:xfrm>
        </p:spPr>
        <p:txBody>
          <a:bodyPr/>
          <a:lstStyle/>
          <a:p>
            <a:r>
              <a:rPr lang="en-US" b="1" dirty="0" smtClean="0"/>
              <a:t>Popular Options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89" y="1654402"/>
            <a:ext cx="9613357" cy="41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770" y="147411"/>
            <a:ext cx="10515600" cy="1325563"/>
          </a:xfrm>
        </p:spPr>
        <p:txBody>
          <a:bodyPr/>
          <a:lstStyle/>
          <a:p>
            <a:r>
              <a:rPr lang="en-US" b="1" dirty="0" smtClean="0"/>
              <a:t>What can I do with my $20 SDR stick?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371600"/>
            <a:ext cx="11908971" cy="5261429"/>
          </a:xfrm>
          <a:solidFill>
            <a:schemeClr val="accent6">
              <a:lumMod val="40000"/>
              <a:lumOff val="60000"/>
            </a:schemeClr>
          </a:solidFill>
        </p:spPr>
        <p:txBody>
          <a:bodyPr numCol="3">
            <a:normAutofit fontScale="55000" lnSpcReduction="20000"/>
          </a:bodyPr>
          <a:lstStyle/>
          <a:p>
            <a:pPr fontAlgn="base"/>
            <a:r>
              <a:rPr lang="en-US" dirty="0"/>
              <a:t>Use as a police radio scanner.</a:t>
            </a:r>
          </a:p>
          <a:p>
            <a:pPr fontAlgn="base"/>
            <a:r>
              <a:rPr lang="en-US" dirty="0"/>
              <a:t>Listening to EMS/Ambulance/Fire communications.</a:t>
            </a:r>
          </a:p>
          <a:p>
            <a:pPr fontAlgn="base"/>
            <a:r>
              <a:rPr lang="en-US" dirty="0"/>
              <a:t>Listening to aircraft traffic control conversations.</a:t>
            </a:r>
          </a:p>
          <a:p>
            <a:pPr fontAlgn="base"/>
            <a:r>
              <a:rPr lang="en-US" dirty="0"/>
              <a:t>Tracking aircraft positions like a radar with </a:t>
            </a:r>
            <a:r>
              <a:rPr lang="en-US" u="sng" dirty="0">
                <a:hlinkClick r:id="rId2" tooltip="ADS-B Aircraft RADAR with RTL-SDR"/>
              </a:rPr>
              <a:t>ADSB decoding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Decoding aircraft </a:t>
            </a:r>
            <a:r>
              <a:rPr lang="en-US" u="sng" dirty="0">
                <a:hlinkClick r:id="rId3" tooltip="RTL-SDR Tutorial: Receiving Airplane Data with ACARS"/>
              </a:rPr>
              <a:t>ACARS short messages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Scanning </a:t>
            </a:r>
            <a:r>
              <a:rPr lang="en-US" u="sng" dirty="0" err="1">
                <a:hlinkClick r:id="rId4" tooltip="Using Unitrunker with SDRSharp"/>
              </a:rPr>
              <a:t>trunking</a:t>
            </a:r>
            <a:r>
              <a:rPr lang="en-US" u="sng" dirty="0">
                <a:hlinkClick r:id="rId4" tooltip="Using Unitrunker with SDRSharp"/>
              </a:rPr>
              <a:t> radio</a:t>
            </a:r>
            <a:r>
              <a:rPr lang="en-US" dirty="0"/>
              <a:t> conversations.</a:t>
            </a:r>
          </a:p>
          <a:p>
            <a:pPr fontAlgn="base"/>
            <a:r>
              <a:rPr lang="en-US" dirty="0"/>
              <a:t>Decoding unencrypted </a:t>
            </a:r>
            <a:r>
              <a:rPr lang="en-US" u="sng" dirty="0">
                <a:hlinkClick r:id="rId5" tooltip="RTL-SDR DSD Tutorial: Decoding Digital Voice (P25)"/>
              </a:rPr>
              <a:t>digital voice</a:t>
            </a:r>
            <a:r>
              <a:rPr lang="en-US" dirty="0"/>
              <a:t> transmissions such as P25/DMR/D-STAR.</a:t>
            </a:r>
          </a:p>
          <a:p>
            <a:pPr fontAlgn="base"/>
            <a:r>
              <a:rPr lang="en-US" dirty="0"/>
              <a:t>Tracking maritime boat positions like a radar with </a:t>
            </a:r>
            <a:r>
              <a:rPr lang="en-US" u="sng" dirty="0">
                <a:hlinkClick r:id="rId6" tooltip="RTL-SDR Tutorial: Cheap AIS Ship Tracking"/>
              </a:rPr>
              <a:t>AIS decoding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Decoding </a:t>
            </a:r>
            <a:r>
              <a:rPr lang="en-US" u="sng" dirty="0">
                <a:hlinkClick r:id="rId7" tooltip="RTL-SDR Tutorial: POCSAG Pager Decoding"/>
              </a:rPr>
              <a:t>POCSAG/FLEX pager traffic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Scanning for cordless phones and baby monitors.</a:t>
            </a:r>
          </a:p>
          <a:p>
            <a:pPr fontAlgn="base"/>
            <a:r>
              <a:rPr lang="en-US" dirty="0"/>
              <a:t>Tracking and receiving </a:t>
            </a:r>
            <a:r>
              <a:rPr lang="en-US" u="sng" dirty="0">
                <a:hlinkClick r:id="rId8" tooltip="RTL-SDR Tutorial: Receiving Weather Balloon (Radiosonde) Data with RTL-SDR"/>
              </a:rPr>
              <a:t>meteorological agency launched weather balloon data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Tracking your own self launched high altitude balloon for payload recovery.</a:t>
            </a:r>
          </a:p>
          <a:p>
            <a:pPr fontAlgn="base"/>
            <a:r>
              <a:rPr lang="en-US" dirty="0"/>
              <a:t>Receiving wireless temperature sensors and wireless power meter sensors.</a:t>
            </a:r>
          </a:p>
          <a:p>
            <a:pPr fontAlgn="base"/>
            <a:r>
              <a:rPr lang="en-US" dirty="0"/>
              <a:t>Listening to VHF amateur radio.</a:t>
            </a:r>
          </a:p>
          <a:p>
            <a:pPr fontAlgn="base"/>
            <a:r>
              <a:rPr lang="en-US" dirty="0"/>
              <a:t>Decoding ham radio </a:t>
            </a:r>
            <a:r>
              <a:rPr lang="en-US" u="sng" dirty="0">
                <a:hlinkClick r:id="rId9"/>
              </a:rPr>
              <a:t>APRS packets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Watching </a:t>
            </a:r>
            <a:r>
              <a:rPr lang="en-US" u="sng" dirty="0">
                <a:hlinkClick r:id="rId10" tooltip="Analogue TV with RTL-SDR"/>
              </a:rPr>
              <a:t>analogue broadcast TV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1" tooltip="RTL-SDR Tutorial: Analyzing GSM with Airprobe and Wireshark"/>
              </a:rPr>
              <a:t>Sniffing GSM</a:t>
            </a:r>
            <a:r>
              <a:rPr lang="en-US" dirty="0"/>
              <a:t> signals.</a:t>
            </a:r>
          </a:p>
          <a:p>
            <a:pPr fontAlgn="base"/>
            <a:r>
              <a:rPr lang="en-US" u="sng" dirty="0">
                <a:hlinkClick r:id="rId12" tooltip="SDR Touch brings RTL-SDR to Android"/>
              </a:rPr>
              <a:t>Using </a:t>
            </a:r>
            <a:r>
              <a:rPr lang="en-US" u="sng" dirty="0" err="1">
                <a:hlinkClick r:id="rId12" tooltip="SDR Touch brings RTL-SDR to Android"/>
              </a:rPr>
              <a:t>rtl-sdr</a:t>
            </a:r>
            <a:r>
              <a:rPr lang="en-US" u="sng" dirty="0">
                <a:hlinkClick r:id="rId12" tooltip="SDR Touch brings RTL-SDR to Android"/>
              </a:rPr>
              <a:t> on your Android device</a:t>
            </a:r>
            <a:r>
              <a:rPr lang="en-US" dirty="0"/>
              <a:t> as a portable radio scanner.</a:t>
            </a:r>
          </a:p>
          <a:p>
            <a:pPr fontAlgn="base"/>
            <a:r>
              <a:rPr lang="en-US" dirty="0"/>
              <a:t>Receiving GPS signals and decoding them.</a:t>
            </a:r>
          </a:p>
          <a:p>
            <a:pPr fontAlgn="base"/>
            <a:r>
              <a:rPr lang="en-US" dirty="0"/>
              <a:t>Using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13" tooltip="RTL-SDR used as a Cheap Real Time Spectrum Analyzer"/>
              </a:rPr>
              <a:t>spectrum analyzer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4" tooltip="RTL-SDR Tutorial: Receiving NOAA Weather Satellite Images"/>
              </a:rPr>
              <a:t>Receiving NOAA weather satellite images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satellites and </a:t>
            </a:r>
            <a:r>
              <a:rPr lang="en-US" u="sng" dirty="0">
                <a:hlinkClick r:id="rId15" tooltip="ISS Packet Repeater Received with RTL-SDR"/>
              </a:rPr>
              <a:t>the ISS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16" tooltip="RTL-SDR for Budget Radio Astronomy"/>
              </a:rPr>
              <a:t>Radio astronomy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Monitoring </a:t>
            </a:r>
            <a:r>
              <a:rPr lang="en-US" u="sng" dirty="0">
                <a:hlinkClick r:id="rId17" tooltip="Meteor Reflection Observations with RTL-SDR"/>
              </a:rPr>
              <a:t>meteor scatter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FM radio, and </a:t>
            </a:r>
            <a:r>
              <a:rPr lang="en-US" u="sng" dirty="0">
                <a:hlinkClick r:id="rId18"/>
              </a:rPr>
              <a:t>decoding RDS information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 </a:t>
            </a:r>
            <a:r>
              <a:rPr lang="en-US" u="sng" dirty="0">
                <a:hlinkClick r:id="rId19" tooltip="SDR-J Decoding DAB Radio in Software using RTL-SDR"/>
              </a:rPr>
              <a:t>DAB broadcast radio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Listening to and </a:t>
            </a:r>
            <a:r>
              <a:rPr lang="en-US" u="sng" dirty="0">
                <a:hlinkClick r:id="rId20"/>
              </a:rPr>
              <a:t>decoding HD-Radio</a:t>
            </a:r>
            <a:r>
              <a:rPr lang="en-US" dirty="0"/>
              <a:t> (NRSC5).</a:t>
            </a:r>
          </a:p>
          <a:p>
            <a:pPr fontAlgn="base"/>
            <a:r>
              <a:rPr lang="en-US" dirty="0"/>
              <a:t>Use </a:t>
            </a:r>
            <a:r>
              <a:rPr lang="en-US" u="sng" dirty="0" err="1">
                <a:hlinkClick r:id="rId21" tooltip="RTL-SDR as a Cheap Panadapter"/>
              </a:rPr>
              <a:t>rtl-sdr</a:t>
            </a:r>
            <a:r>
              <a:rPr lang="en-US" u="sng" dirty="0">
                <a:hlinkClick r:id="rId21" tooltip="RTL-SDR as a Cheap Panadapter"/>
              </a:rPr>
              <a:t> as a </a:t>
            </a:r>
            <a:r>
              <a:rPr lang="en-US" u="sng" dirty="0" err="1">
                <a:hlinkClick r:id="rId21" tooltip="RTL-SDR as a Cheap Panadapter"/>
              </a:rPr>
              <a:t>panadapter</a:t>
            </a:r>
            <a:r>
              <a:rPr lang="en-US" dirty="0"/>
              <a:t> for your traditional hardware radio.</a:t>
            </a:r>
          </a:p>
          <a:p>
            <a:pPr fontAlgn="base"/>
            <a:r>
              <a:rPr lang="en-US" u="sng" dirty="0">
                <a:hlinkClick r:id="rId22" tooltip="Decoding Taxi Mobile Data Terminal Signals with RTL-SDR"/>
              </a:rPr>
              <a:t>Decoding taxi mobile data terminal</a:t>
            </a:r>
            <a:r>
              <a:rPr lang="en-US" dirty="0"/>
              <a:t> signals.</a:t>
            </a:r>
          </a:p>
          <a:p>
            <a:pPr fontAlgn="base"/>
            <a:r>
              <a:rPr lang="en-US" dirty="0"/>
              <a:t>Use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23"/>
              </a:rPr>
              <a:t>high quality entropy source for random number generation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Use </a:t>
            </a:r>
            <a:r>
              <a:rPr lang="en-US" dirty="0" err="1"/>
              <a:t>rtl-sdr</a:t>
            </a:r>
            <a:r>
              <a:rPr lang="en-US" dirty="0"/>
              <a:t> as a </a:t>
            </a:r>
            <a:r>
              <a:rPr lang="en-US" u="sng" dirty="0">
                <a:hlinkClick r:id="rId24"/>
              </a:rPr>
              <a:t>noise figure indicator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Reverse engineering </a:t>
            </a:r>
            <a:r>
              <a:rPr lang="en-US" u="sng" dirty="0">
                <a:hlinkClick r:id="rId25"/>
              </a:rPr>
              <a:t>unknown protocols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Triangulating the </a:t>
            </a:r>
            <a:r>
              <a:rPr lang="en-US" u="sng" dirty="0">
                <a:hlinkClick r:id="rId26"/>
              </a:rPr>
              <a:t>source of a signal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7"/>
              </a:rPr>
              <a:t>Searching for RF noise sources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8" tooltip="RTL-SDR Tutorial: Measuring filter characteristics and antenna VSWR with an RTL-SDR and noise source"/>
              </a:rPr>
              <a:t>Characterizing RF filters and measuring antenna SWR</a:t>
            </a:r>
            <a:r>
              <a:rPr lang="en-US" dirty="0"/>
              <a:t>.</a:t>
            </a:r>
          </a:p>
          <a:p>
            <a:pPr fontAlgn="base"/>
            <a:r>
              <a:rPr lang="en-US" u="sng" dirty="0">
                <a:hlinkClick r:id="rId29"/>
              </a:rPr>
              <a:t>Decoding Inmarsat STD-C</a:t>
            </a:r>
            <a:r>
              <a:rPr lang="en-US" dirty="0"/>
              <a:t> EGC geosynchronous satellites.</a:t>
            </a:r>
          </a:p>
          <a:p>
            <a:pPr fontAlgn="base"/>
            <a:r>
              <a:rPr lang="en-US" u="sng" dirty="0">
                <a:hlinkClick r:id="rId30"/>
              </a:rPr>
              <a:t>Listening to the ISS</a:t>
            </a:r>
            <a:r>
              <a:rPr lang="en-US" dirty="0"/>
              <a:t> (International Space Station).</a:t>
            </a:r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r>
              <a:rPr lang="en-US" dirty="0" smtClean="0">
                <a:solidFill>
                  <a:srgbClr val="FF0000"/>
                </a:solidFill>
              </a:rPr>
              <a:t>Not all of these are legal in every country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05859" y="4353451"/>
            <a:ext cx="32179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WOW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3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Scanner with </a:t>
            </a:r>
            <a:r>
              <a:rPr lang="en-US" dirty="0" err="1" smtClean="0"/>
              <a:t>Unitrunker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24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Unitrunker</a:t>
            </a:r>
            <a:r>
              <a:rPr lang="en-US" dirty="0" smtClean="0"/>
              <a:t> features</a:t>
            </a:r>
          </a:p>
          <a:p>
            <a:pPr lvl="1"/>
            <a:r>
              <a:rPr lang="en-US" dirty="0" smtClean="0"/>
              <a:t>Allows one SDR Dongle to monitor a trunked or simulcast system</a:t>
            </a:r>
          </a:p>
          <a:p>
            <a:pPr lvl="1"/>
            <a:r>
              <a:rPr lang="en-US" dirty="0" smtClean="0"/>
              <a:t>Supports routing audio through Virtual Cable </a:t>
            </a:r>
          </a:p>
          <a:p>
            <a:pPr lvl="2"/>
            <a:r>
              <a:rPr lang="en-US" dirty="0" smtClean="0"/>
              <a:t>Important because it allows decoding of audio with </a:t>
            </a:r>
            <a:r>
              <a:rPr lang="en-US" dirty="0" err="1" smtClean="0"/>
              <a:t>DSDPlus</a:t>
            </a:r>
            <a:endParaRPr lang="en-US" dirty="0" smtClean="0"/>
          </a:p>
          <a:p>
            <a:pPr lvl="1"/>
            <a:r>
              <a:rPr lang="en-US" dirty="0" smtClean="0"/>
              <a:t>Supports Re-banded systems</a:t>
            </a:r>
          </a:p>
          <a:p>
            <a:pPr lvl="1"/>
            <a:r>
              <a:rPr lang="en-US" dirty="0" smtClean="0"/>
              <a:t>Can link with Radio Reference website if you have a paid account with them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>
                <a:hlinkClick r:id="rId2"/>
              </a:rPr>
              <a:t>http://www.unitrunker.com/</a:t>
            </a:r>
            <a:r>
              <a:rPr lang="en-US" dirty="0" smtClean="0"/>
              <a:t>  Author Rickey Parrish KD4VXY (Expired in 2015)</a:t>
            </a:r>
          </a:p>
        </p:txBody>
      </p:sp>
    </p:spTree>
    <p:extLst>
      <p:ext uri="{BB962C8B-B14F-4D97-AF65-F5344CB8AC3E}">
        <p14:creationId xmlns:p14="http://schemas.microsoft.com/office/powerpoint/2010/main" val="21703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114" y="379753"/>
            <a:ext cx="10515600" cy="1325563"/>
          </a:xfrm>
        </p:spPr>
        <p:txBody>
          <a:bodyPr/>
          <a:lstStyle/>
          <a:p>
            <a:r>
              <a:rPr lang="en-US" dirty="0" err="1" smtClean="0"/>
              <a:t>Unitrunker</a:t>
            </a:r>
            <a:r>
              <a:rPr lang="en-US" dirty="0" smtClean="0"/>
              <a:t> Settings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60" y="1603603"/>
            <a:ext cx="5800725" cy="51149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4908210" y="5130802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72553" y="4811488"/>
            <a:ext cx="1335314" cy="10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 to 2 VCOs</a:t>
            </a:r>
          </a:p>
          <a:p>
            <a:pPr algn="ctr"/>
            <a:r>
              <a:rPr lang="en-US" dirty="0" smtClean="0"/>
              <a:t>(default is 3)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6301581" y="3309259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67525" y="3065237"/>
            <a:ext cx="1335314" cy="10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your device</a:t>
            </a:r>
          </a:p>
        </p:txBody>
      </p:sp>
    </p:spTree>
    <p:extLst>
      <p:ext uri="{BB962C8B-B14F-4D97-AF65-F5344CB8AC3E}">
        <p14:creationId xmlns:p14="http://schemas.microsoft.com/office/powerpoint/2010/main" val="8464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32" y="385115"/>
            <a:ext cx="3917496" cy="1325563"/>
          </a:xfrm>
        </p:spPr>
        <p:txBody>
          <a:bodyPr/>
          <a:lstStyle/>
          <a:p>
            <a:r>
              <a:rPr lang="en-US" b="1" dirty="0" smtClean="0"/>
              <a:t>Radio Reference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86" y="5744482"/>
            <a:ext cx="10515600" cy="1113518"/>
          </a:xfrm>
        </p:spPr>
        <p:txBody>
          <a:bodyPr/>
          <a:lstStyle/>
          <a:p>
            <a:r>
              <a:rPr lang="en-US" dirty="0" smtClean="0"/>
              <a:t>The system here only has four control channels so it isn’t too difficult to find the right one.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3464605"/>
            <a:ext cx="10209439" cy="204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89" y="757939"/>
            <a:ext cx="7598229" cy="27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10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89" y="1690687"/>
            <a:ext cx="5810250" cy="5086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01" y="2547937"/>
            <a:ext cx="5857875" cy="42291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291114" y="3797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Unitrunker Settings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800000">
            <a:off x="2172267" y="5014688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04986" y="4695374"/>
            <a:ext cx="1335314" cy="10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Frequency</a:t>
            </a:r>
          </a:p>
        </p:txBody>
      </p:sp>
      <p:sp>
        <p:nvSpPr>
          <p:cNvPr id="15" name="Right Arrow 14"/>
          <p:cNvSpPr/>
          <p:nvPr/>
        </p:nvSpPr>
        <p:spPr>
          <a:xfrm rot="10800000">
            <a:off x="1760085" y="3776662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187204" y="4114573"/>
            <a:ext cx="1335314" cy="1095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May or may not work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7754485" y="4466774"/>
            <a:ext cx="127725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23353</TotalTime>
  <Words>722</Words>
  <Application>Microsoft Office PowerPoint</Application>
  <PresentationFormat>Widescreen</PresentationFormat>
  <Paragraphs>202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What is SDR?</vt:lpstr>
      <vt:lpstr>Software Defined Radio</vt:lpstr>
      <vt:lpstr>What about all of the USB dongles?</vt:lpstr>
      <vt:lpstr>Popular Options</vt:lpstr>
      <vt:lpstr>What can I do with my $20 SDR stick?</vt:lpstr>
      <vt:lpstr>Police Scanner with Unitrunker</vt:lpstr>
      <vt:lpstr>Unitrunker Settings</vt:lpstr>
      <vt:lpstr>Radio Reference</vt:lpstr>
      <vt:lpstr>PowerPoint Presentation</vt:lpstr>
      <vt:lpstr>Unitrunker Settings</vt:lpstr>
      <vt:lpstr>Frequencies in use</vt:lpstr>
      <vt:lpstr>Rebranded</vt:lpstr>
      <vt:lpstr>Advanced Configuration</vt:lpstr>
      <vt:lpstr>Unitrunker Demonstration Video</vt:lpstr>
      <vt:lpstr>SDR#</vt:lpstr>
      <vt:lpstr>SDR#</vt:lpstr>
      <vt:lpstr>SDR# Demonstration Video</vt:lpstr>
      <vt:lpstr>SDR# Quick GUI Overview</vt:lpstr>
      <vt:lpstr>Decoding Digital</vt:lpstr>
      <vt:lpstr>Decoding Digital</vt:lpstr>
      <vt:lpstr>Decoding Digital</vt:lpstr>
      <vt:lpstr>DSD Plus in Action</vt:lpstr>
      <vt:lpstr>DSD Decoding Demonstration</vt:lpstr>
      <vt:lpstr>Tracking Aircraft with RTL1090</vt:lpstr>
      <vt:lpstr>Android SDR App</vt:lpstr>
      <vt:lpstr>WebSDR Demonstration</vt:lpstr>
      <vt:lpstr>Android Pocket RxTx</vt:lpstr>
      <vt:lpstr>Android Pocket RxTx Demonstration</vt:lpstr>
      <vt:lpstr>What can I do with my $20 SDR stick?</vt:lpstr>
      <vt:lpstr>Links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SDR?</dc:title>
  <dc:creator>Michael Webb</dc:creator>
  <cp:lastModifiedBy>Michael Webb</cp:lastModifiedBy>
  <cp:revision>27</cp:revision>
  <dcterms:created xsi:type="dcterms:W3CDTF">2019-12-22T22:48:58Z</dcterms:created>
  <dcterms:modified xsi:type="dcterms:W3CDTF">2020-01-08T04:02:42Z</dcterms:modified>
</cp:coreProperties>
</file>